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6"/>
  </p:notesMasterIdLst>
  <p:sldIdLst>
    <p:sldId id="256" r:id="rId2"/>
    <p:sldId id="265" r:id="rId3"/>
    <p:sldId id="266" r:id="rId4"/>
    <p:sldId id="267" r:id="rId5"/>
    <p:sldId id="275" r:id="rId6"/>
    <p:sldId id="263" r:id="rId7"/>
    <p:sldId id="268" r:id="rId8"/>
    <p:sldId id="269" r:id="rId9"/>
    <p:sldId id="270" r:id="rId10"/>
    <p:sldId id="276" r:id="rId11"/>
    <p:sldId id="271" r:id="rId12"/>
    <p:sldId id="281" r:id="rId13"/>
    <p:sldId id="278" r:id="rId14"/>
    <p:sldId id="279" r:id="rId15"/>
    <p:sldId id="280" r:id="rId16"/>
    <p:sldId id="272" r:id="rId17"/>
    <p:sldId id="273" r:id="rId18"/>
    <p:sldId id="258" r:id="rId19"/>
    <p:sldId id="261" r:id="rId20"/>
    <p:sldId id="260" r:id="rId21"/>
    <p:sldId id="264" r:id="rId22"/>
    <p:sldId id="277" r:id="rId23"/>
    <p:sldId id="262" r:id="rId24"/>
    <p:sldId id="274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16" autoAdjust="0"/>
  </p:normalViewPr>
  <p:slideViewPr>
    <p:cSldViewPr snapToGrid="0" snapToObjects="1">
      <p:cViewPr>
        <p:scale>
          <a:sx n="112" d="100"/>
          <a:sy n="112" d="100"/>
        </p:scale>
        <p:origin x="-1312" y="-4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3F941-0467-B64E-92A1-0833EFF12518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BCB5-3968-D547-978E-B1BD079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BCB5-3968-D547-978E-B1BD0797E0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BCB5-3968-D547-978E-B1BD0797E0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April 26,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April 26, 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PQE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Surge Biswas</a:t>
            </a:r>
          </a:p>
          <a:p>
            <a:r>
              <a:rPr lang="en-US" dirty="0" smtClean="0"/>
              <a:t>April </a:t>
            </a:r>
            <a:r>
              <a:rPr lang="en-US" dirty="0" smtClean="0"/>
              <a:t>27, 2017</a:t>
            </a:r>
          </a:p>
        </p:txBody>
      </p:sp>
    </p:spTree>
    <p:extLst>
      <p:ext uri="{BB962C8B-B14F-4D97-AF65-F5344CB8AC3E}">
        <p14:creationId xmlns:p14="http://schemas.microsoft.com/office/powerpoint/2010/main" val="149013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5" name="Picture 4" descr="DA_gene_plot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70" y="1419065"/>
            <a:ext cx="4296508" cy="3222381"/>
          </a:xfrm>
          <a:prstGeom prst="rect">
            <a:avLst/>
          </a:prstGeom>
        </p:spPr>
      </p:pic>
      <p:pic>
        <p:nvPicPr>
          <p:cNvPr id="7" name="Picture 6" descr="DA_gene_plots_origin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2" y="1421162"/>
            <a:ext cx="4293712" cy="3220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056" y="1234399"/>
            <a:ext cx="210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expression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1423" y="1236496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imputed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Pseudotime</a:t>
            </a:r>
            <a:r>
              <a:rPr lang="en-US" dirty="0" smtClean="0"/>
              <a:t> trajectories</a:t>
            </a:r>
            <a:endParaRPr lang="en-US" dirty="0"/>
          </a:p>
        </p:txBody>
      </p:sp>
      <p:pic>
        <p:nvPicPr>
          <p:cNvPr id="4" name="Picture 3" descr="Screen Shot 2017-04-27 at 8.45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1979410"/>
            <a:ext cx="3792812" cy="1436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8995" y="1607929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pic>
        <p:nvPicPr>
          <p:cNvPr id="6" name="Picture 5" descr="Screen Shot 2017-04-27 at 8.50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56" y="3931209"/>
            <a:ext cx="5409375" cy="1160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986" y="3561877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Monocle2</a:t>
            </a:r>
            <a:endParaRPr lang="en-US" dirty="0"/>
          </a:p>
        </p:txBody>
      </p:sp>
      <p:pic>
        <p:nvPicPr>
          <p:cNvPr id="8" name="Picture 7" descr="Screen Shot 2017-04-27 at 8.52.2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11" y="1979410"/>
            <a:ext cx="4547700" cy="11043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6128" y="1610078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Destiny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Pseudotime</a:t>
            </a:r>
            <a:r>
              <a:rPr lang="en-US" dirty="0" smtClean="0"/>
              <a:t> trajectories</a:t>
            </a:r>
            <a:endParaRPr lang="en-US" dirty="0"/>
          </a:p>
        </p:txBody>
      </p:sp>
      <p:pic>
        <p:nvPicPr>
          <p:cNvPr id="4" name="Picture 3" descr="Screen Shot 2017-04-27 at 11.45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47" y="1143000"/>
            <a:ext cx="7155311" cy="341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5420" y="4784102"/>
            <a:ext cx="515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Taken from </a:t>
            </a:r>
            <a:r>
              <a:rPr lang="en-US" sz="1200" dirty="0" err="1" smtClean="0"/>
              <a:t>Cannoodt</a:t>
            </a:r>
            <a:r>
              <a:rPr lang="en-US" sz="1200" dirty="0" smtClean="0"/>
              <a:t> et al. European Journal of Immunology (2016).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474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pic>
        <p:nvPicPr>
          <p:cNvPr id="6" name="Picture 5" descr="Screen Shot 2017-04-27 at 11.11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0" y="1367436"/>
            <a:ext cx="5139817" cy="3605984"/>
          </a:xfrm>
          <a:prstGeom prst="rect">
            <a:avLst/>
          </a:prstGeom>
        </p:spPr>
      </p:pic>
      <p:pic>
        <p:nvPicPr>
          <p:cNvPr id="9" name="Picture 8" descr="Screen Shot 2017-04-27 at 11.1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2807025"/>
            <a:ext cx="2870200" cy="965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7209" y="2483047"/>
            <a:ext cx="153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ICA 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Monocle 2</a:t>
            </a:r>
            <a:endParaRPr lang="en-US" dirty="0"/>
          </a:p>
        </p:txBody>
      </p:sp>
      <p:pic>
        <p:nvPicPr>
          <p:cNvPr id="5" name="Picture 4" descr="Screen Shot 2017-04-27 at 11.07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26" y="1143000"/>
            <a:ext cx="4949588" cy="37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pic>
        <p:nvPicPr>
          <p:cNvPr id="4" name="Picture 3" descr="Screen Shot 2017-04-27 at 11.20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5" y="1242659"/>
            <a:ext cx="2877488" cy="1604005"/>
          </a:xfrm>
          <a:prstGeom prst="rect">
            <a:avLst/>
          </a:prstGeom>
        </p:spPr>
      </p:pic>
      <p:pic>
        <p:nvPicPr>
          <p:cNvPr id="5" name="Picture 4" descr="Screen Shot 2017-04-27 at 11.20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60" y="1080296"/>
            <a:ext cx="3537968" cy="1778546"/>
          </a:xfrm>
          <a:prstGeom prst="rect">
            <a:avLst/>
          </a:prstGeom>
        </p:spPr>
      </p:pic>
      <p:pic>
        <p:nvPicPr>
          <p:cNvPr id="6" name="Picture 5" descr="Screen Shot 2017-04-27 at 11.25.0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5" y="3026196"/>
            <a:ext cx="7087273" cy="18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pic>
        <p:nvPicPr>
          <p:cNvPr id="4" name="Picture 3" descr="trajectory_Monocle_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61" y="1143000"/>
            <a:ext cx="1920718" cy="1920718"/>
          </a:xfrm>
          <a:prstGeom prst="rect">
            <a:avLst/>
          </a:prstGeom>
        </p:spPr>
      </p:pic>
      <p:pic>
        <p:nvPicPr>
          <p:cNvPr id="5" name="Picture 4" descr="trajectory_Monocle_impu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50" y="1143000"/>
            <a:ext cx="1920718" cy="1920718"/>
          </a:xfrm>
          <a:prstGeom prst="rect">
            <a:avLst/>
          </a:prstGeom>
        </p:spPr>
      </p:pic>
      <p:pic>
        <p:nvPicPr>
          <p:cNvPr id="6" name="Picture 5" descr="trajectory_Monocle2_impu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50" y="3150109"/>
            <a:ext cx="1920718" cy="1920718"/>
          </a:xfrm>
          <a:prstGeom prst="rect">
            <a:avLst/>
          </a:prstGeom>
        </p:spPr>
      </p:pic>
      <p:pic>
        <p:nvPicPr>
          <p:cNvPr id="7" name="Picture 6" descr="trajectory_Monocle2_orig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61" y="3150109"/>
            <a:ext cx="1920718" cy="1920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1450" y="708406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5053" y="708406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8651" y="2001167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0273" y="4010972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Monocle2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94423" y="345564"/>
            <a:ext cx="199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matrix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96487" y="697618"/>
            <a:ext cx="2911565" cy="107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1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usion_plot_orig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75" y="859676"/>
            <a:ext cx="5516450" cy="4137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Destiny (diffusion)</a:t>
            </a:r>
            <a:endParaRPr lang="en-US" dirty="0"/>
          </a:p>
        </p:txBody>
      </p:sp>
      <p:pic>
        <p:nvPicPr>
          <p:cNvPr id="7" name="Picture 6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7128915" y="3985821"/>
            <a:ext cx="214614" cy="1671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7764" y="4679341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9" name="Picture 8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7136570" y="4218695"/>
            <a:ext cx="199299" cy="16711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07764" y="4898208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sp>
        <p:nvSpPr>
          <p:cNvPr id="11" name="Rectangle 10"/>
          <p:cNvSpPr/>
          <p:nvPr/>
        </p:nvSpPr>
        <p:spPr>
          <a:xfrm>
            <a:off x="82887" y="4684377"/>
            <a:ext cx="56217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ourier"/>
                <a:cs typeface="Courier"/>
              </a:rPr>
              <a:t>% 3D trajectories</a:t>
            </a:r>
          </a:p>
          <a:p>
            <a:r>
              <a:rPr lang="en-US" sz="800" dirty="0" err="1" smtClean="0">
                <a:latin typeface="Courier"/>
                <a:cs typeface="Courier"/>
              </a:rPr>
              <a:t>openfig</a:t>
            </a:r>
            <a:r>
              <a:rPr lang="en-US" sz="800" dirty="0">
                <a:latin typeface="Courier"/>
                <a:cs typeface="Courier"/>
              </a:rPr>
              <a:t>('~/</a:t>
            </a:r>
            <a:r>
              <a:rPr lang="en-US" sz="800" dirty="0" err="1">
                <a:latin typeface="Courier"/>
                <a:cs typeface="Courier"/>
              </a:rPr>
              <a:t>GitHub</a:t>
            </a:r>
            <a:r>
              <a:rPr lang="en-US" sz="800" dirty="0">
                <a:latin typeface="Courier"/>
                <a:cs typeface="Courier"/>
              </a:rPr>
              <a:t>/</a:t>
            </a:r>
            <a:r>
              <a:rPr lang="en-US" sz="800" dirty="0" err="1">
                <a:latin typeface="Courier"/>
                <a:cs typeface="Courier"/>
              </a:rPr>
              <a:t>pqe</a:t>
            </a:r>
            <a:r>
              <a:rPr lang="en-US" sz="800" dirty="0">
                <a:latin typeface="Courier"/>
                <a:cs typeface="Courier"/>
              </a:rPr>
              <a:t>/figures/</a:t>
            </a:r>
            <a:r>
              <a:rPr lang="en-US" sz="800" dirty="0" err="1">
                <a:latin typeface="Courier"/>
                <a:cs typeface="Courier"/>
              </a:rPr>
              <a:t>Diffusion_plot_imputed_expression_matrix.fig</a:t>
            </a:r>
            <a:r>
              <a:rPr lang="en-US" sz="800" dirty="0">
                <a:latin typeface="Courier"/>
                <a:cs typeface="Courier"/>
              </a:rPr>
              <a:t>'</a:t>
            </a:r>
            <a:r>
              <a:rPr lang="en-US" sz="800" dirty="0" smtClean="0">
                <a:latin typeface="Courier"/>
                <a:cs typeface="Courier"/>
              </a:rPr>
              <a:t>)</a:t>
            </a:r>
          </a:p>
          <a:p>
            <a:r>
              <a:rPr lang="en-US" sz="800" dirty="0" err="1">
                <a:latin typeface="Courier"/>
                <a:cs typeface="Courier"/>
              </a:rPr>
              <a:t>openfig</a:t>
            </a:r>
            <a:r>
              <a:rPr lang="en-US" sz="800" dirty="0">
                <a:latin typeface="Courier"/>
                <a:cs typeface="Courier"/>
              </a:rPr>
              <a:t>('~/</a:t>
            </a:r>
            <a:r>
              <a:rPr lang="en-US" sz="800" dirty="0" err="1">
                <a:latin typeface="Courier"/>
                <a:cs typeface="Courier"/>
              </a:rPr>
              <a:t>GitHub</a:t>
            </a:r>
            <a:r>
              <a:rPr lang="en-US" sz="800" dirty="0">
                <a:latin typeface="Courier"/>
                <a:cs typeface="Courier"/>
              </a:rPr>
              <a:t>/</a:t>
            </a:r>
            <a:r>
              <a:rPr lang="en-US" sz="800" dirty="0" err="1">
                <a:latin typeface="Courier"/>
                <a:cs typeface="Courier"/>
              </a:rPr>
              <a:t>pqe</a:t>
            </a:r>
            <a:r>
              <a:rPr lang="en-US" sz="800" dirty="0">
                <a:latin typeface="Courier"/>
                <a:cs typeface="Courier"/>
              </a:rPr>
              <a:t>/figures/</a:t>
            </a:r>
            <a:r>
              <a:rPr lang="en-US" sz="800" dirty="0" err="1" smtClean="0">
                <a:latin typeface="Courier"/>
                <a:cs typeface="Courier"/>
              </a:rPr>
              <a:t>Diffusion_plot_imputed_expression_matrix_Enum.fig</a:t>
            </a:r>
            <a:r>
              <a:rPr lang="en-US" sz="800" dirty="0">
                <a:latin typeface="Courier"/>
                <a:cs typeface="Courier"/>
              </a:rPr>
              <a:t>')</a:t>
            </a:r>
          </a:p>
          <a:p>
            <a:endParaRPr lang="en-US" sz="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2466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69" y="400049"/>
            <a:ext cx="4857815" cy="15168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sequencing depth influence estimated trajectories?</a:t>
            </a:r>
            <a:endParaRPr lang="en-US" dirty="0"/>
          </a:p>
        </p:txBody>
      </p:sp>
      <p:pic>
        <p:nvPicPr>
          <p:cNvPr id="5" name="Picture 4" descr="rarefaction_analysis_DC_plot_of_1percent_rarefi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63" y="2877512"/>
            <a:ext cx="3021322" cy="2265988"/>
          </a:xfrm>
          <a:prstGeom prst="rect">
            <a:avLst/>
          </a:prstGeom>
        </p:spPr>
      </p:pic>
      <p:pic>
        <p:nvPicPr>
          <p:cNvPr id="6" name="Picture 5" descr="diffusion_plot_origin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62" y="376316"/>
            <a:ext cx="3021322" cy="2265989"/>
          </a:xfrm>
          <a:prstGeom prst="rect">
            <a:avLst/>
          </a:prstGeom>
        </p:spPr>
      </p:pic>
      <p:pic>
        <p:nvPicPr>
          <p:cNvPr id="8" name="Picture 7" descr="rarefaction_analysis_DC_correla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5193"/>
          <a:stretch/>
        </p:blipFill>
        <p:spPr>
          <a:xfrm>
            <a:off x="1105334" y="2093267"/>
            <a:ext cx="2800247" cy="2944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9674" y="215383"/>
            <a:ext cx="14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 depth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2074" y="2619180"/>
            <a:ext cx="116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1% depth</a:t>
            </a:r>
            <a:endParaRPr lang="en-US" dirty="0"/>
          </a:p>
        </p:txBody>
      </p:sp>
      <p:pic>
        <p:nvPicPr>
          <p:cNvPr id="12" name="Picture 11" descr="Screen Shot 2017-04-27 at 9.17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39" y="1129572"/>
            <a:ext cx="6039122" cy="28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11" y="190446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Diffusion trajectories</a:t>
            </a:r>
            <a:endParaRPr lang="en-US" sz="3200" dirty="0"/>
          </a:p>
        </p:txBody>
      </p:sp>
      <p:pic>
        <p:nvPicPr>
          <p:cNvPr id="5" name="Picture 4" descr="PCA_plot_2D_of_TFs_with_lmx1a_impu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36" y="1270073"/>
            <a:ext cx="5164569" cy="3873427"/>
          </a:xfrm>
          <a:prstGeom prst="rect">
            <a:avLst/>
          </a:prstGeom>
        </p:spPr>
      </p:pic>
      <p:pic>
        <p:nvPicPr>
          <p:cNvPr id="6" name="Picture 5" descr="Diffusion_plot_2D_with_lmx1a_imput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49" y="1270073"/>
            <a:ext cx="5164569" cy="3873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9564" y="108540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37967" y="1085407"/>
            <a:ext cx="206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(Destiny)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8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4" y="261825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Kee</a:t>
            </a:r>
            <a:r>
              <a:rPr lang="en-US" sz="3200" dirty="0" smtClean="0"/>
              <a:t> </a:t>
            </a:r>
            <a:r>
              <a:rPr lang="en-US" sz="3200" i="1" dirty="0" smtClean="0"/>
              <a:t>et al.</a:t>
            </a:r>
            <a:r>
              <a:rPr lang="en-US" sz="3200" dirty="0" smtClean="0"/>
              <a:t> summary</a:t>
            </a:r>
            <a:endParaRPr lang="en-US" sz="3200" dirty="0"/>
          </a:p>
        </p:txBody>
      </p:sp>
      <p:pic>
        <p:nvPicPr>
          <p:cNvPr id="4" name="Picture 3" descr="Screen Shot 2017-04-27 at 6.3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04" y="1091166"/>
            <a:ext cx="3117567" cy="3510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5012" y="4558196"/>
            <a:ext cx="115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Figure 1</a:t>
            </a:r>
            <a:endParaRPr lang="en-US" sz="1200" dirty="0"/>
          </a:p>
        </p:txBody>
      </p:sp>
      <p:pic>
        <p:nvPicPr>
          <p:cNvPr id="6" name="Picture 5" descr="Screen Shot 2017-04-27 at 6.38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62" y="711046"/>
            <a:ext cx="1406137" cy="4052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8662" y="4734766"/>
            <a:ext cx="115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Figure 2</a:t>
            </a:r>
            <a:endParaRPr lang="en-US" sz="1200" dirty="0"/>
          </a:p>
        </p:txBody>
      </p:sp>
      <p:pic>
        <p:nvPicPr>
          <p:cNvPr id="8" name="Picture 7" descr="Screen Shot 2017-04-27 at 6.41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99" y="682432"/>
            <a:ext cx="1790138" cy="4052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0138" y="4668081"/>
            <a:ext cx="1150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Figure 3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812718" y="1047971"/>
            <a:ext cx="1304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ventral </a:t>
            </a:r>
            <a:r>
              <a:rPr lang="en-US" sz="600" dirty="0" err="1" smtClean="0"/>
              <a:t>mesencephalic</a:t>
            </a:r>
            <a:r>
              <a:rPr lang="en-US" sz="600" dirty="0" smtClean="0"/>
              <a:t> and </a:t>
            </a:r>
            <a:r>
              <a:rPr lang="en-US" sz="600" dirty="0" err="1" smtClean="0"/>
              <a:t>diencephalic</a:t>
            </a:r>
            <a:r>
              <a:rPr lang="en-US" sz="600" dirty="0" smtClean="0"/>
              <a:t> (VMD) region</a:t>
            </a:r>
            <a:endParaRPr lang="en-US" sz="6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38" y="1859541"/>
            <a:ext cx="161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Want to direct differentiation of </a:t>
            </a:r>
            <a:r>
              <a:rPr lang="en-US" sz="1200" dirty="0" err="1" smtClean="0"/>
              <a:t>hESCs</a:t>
            </a:r>
            <a:r>
              <a:rPr lang="en-US" sz="1200" dirty="0" smtClean="0"/>
              <a:t> into a pure population of </a:t>
            </a:r>
            <a:r>
              <a:rPr lang="en-US" sz="1200" dirty="0" err="1" smtClean="0"/>
              <a:t>mesencephalic</a:t>
            </a:r>
            <a:r>
              <a:rPr lang="en-US" sz="1200" dirty="0" smtClean="0"/>
              <a:t> dopamine (</a:t>
            </a:r>
            <a:r>
              <a:rPr lang="en-US" sz="1200" dirty="0" err="1" smtClean="0"/>
              <a:t>mesDA</a:t>
            </a:r>
            <a:r>
              <a:rPr lang="en-US" sz="1200" dirty="0" smtClean="0"/>
              <a:t>) neurons</a:t>
            </a:r>
          </a:p>
          <a:p>
            <a:endParaRPr lang="en-US" sz="1200" dirty="0"/>
          </a:p>
          <a:p>
            <a:r>
              <a:rPr lang="en-US" sz="1200" dirty="0" smtClean="0"/>
              <a:t>Purpose: grafting in Parkinson’s disease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468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F_heat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t="-86" r="24899" b="-287"/>
          <a:stretch/>
        </p:blipFill>
        <p:spPr>
          <a:xfrm>
            <a:off x="1050699" y="446879"/>
            <a:ext cx="2992887" cy="4743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3119" y="4652160"/>
            <a:ext cx="58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02080" y="2519641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Cells</a:t>
            </a:r>
            <a:endParaRPr lang="en-US" dirty="0"/>
          </a:p>
        </p:txBody>
      </p:sp>
      <p:pic>
        <p:nvPicPr>
          <p:cNvPr id="7" name="Picture 6" descr="TF_heatmap_annota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8612"/>
          <a:stretch/>
        </p:blipFill>
        <p:spPr>
          <a:xfrm>
            <a:off x="327534" y="446879"/>
            <a:ext cx="733942" cy="47436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67794" y="132553"/>
            <a:ext cx="633507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 err="1" smtClean="0"/>
              <a:t>E_stage</a:t>
            </a:r>
            <a:endParaRPr lang="en-US" sz="950" dirty="0"/>
          </a:p>
          <a:p>
            <a:r>
              <a:rPr lang="en-US" sz="950" dirty="0" smtClean="0"/>
              <a:t>Lmx1a</a:t>
            </a:r>
          </a:p>
          <a:p>
            <a:r>
              <a:rPr lang="en-US" sz="950" dirty="0" smtClean="0"/>
              <a:t>DC1</a:t>
            </a:r>
          </a:p>
          <a:p>
            <a:r>
              <a:rPr lang="en-US" sz="950" dirty="0" smtClean="0"/>
              <a:t>DC2</a:t>
            </a:r>
          </a:p>
          <a:p>
            <a:r>
              <a:rPr lang="en-US" sz="950" dirty="0" smtClean="0"/>
              <a:t>DC3</a:t>
            </a:r>
            <a:endParaRPr lang="en-US" sz="950" dirty="0"/>
          </a:p>
        </p:txBody>
      </p:sp>
      <p:pic>
        <p:nvPicPr>
          <p:cNvPr id="9" name="Picture 8" descr="TF_correlation_to_interaction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6859" r="9021" b="9552"/>
          <a:stretch/>
        </p:blipFill>
        <p:spPr>
          <a:xfrm>
            <a:off x="1099915" y="565262"/>
            <a:ext cx="2369935" cy="188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4074" y="338152"/>
            <a:ext cx="1807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Spearman </a:t>
            </a:r>
            <a:r>
              <a:rPr lang="en-US" sz="900" dirty="0" err="1" smtClean="0"/>
              <a:t>corr</a:t>
            </a:r>
            <a:r>
              <a:rPr lang="en-US" sz="900" dirty="0" smtClean="0"/>
              <a:t> to Lmx1a x DC1</a:t>
            </a:r>
            <a:endParaRPr lang="en-US" sz="9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839198" y="345114"/>
            <a:ext cx="3143799" cy="2202961"/>
            <a:chOff x="3993483" y="124786"/>
            <a:chExt cx="3749040" cy="2627073"/>
          </a:xfrm>
        </p:grpSpPr>
        <p:pic>
          <p:nvPicPr>
            <p:cNvPr id="12" name="Picture 11" descr="NCBI_SRA_Mmusculus_PCA_az_0_el_9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3483" y="124786"/>
              <a:ext cx="2368296" cy="2615184"/>
            </a:xfrm>
            <a:prstGeom prst="rect">
              <a:avLst/>
            </a:prstGeom>
          </p:spPr>
        </p:pic>
        <p:pic>
          <p:nvPicPr>
            <p:cNvPr id="13" name="Picture 12" descr="NCBI_SRA_Mmusculus_PCA_az_0_el_0.png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79" y="1219956"/>
              <a:ext cx="1380744" cy="1531903"/>
            </a:xfrm>
            <a:prstGeom prst="rect">
              <a:avLst/>
            </a:prstGeom>
          </p:spPr>
        </p:pic>
        <p:pic>
          <p:nvPicPr>
            <p:cNvPr id="14" name="Picture 13" descr="NCBI_SRA_Mmusculus_PCA_legend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2861" y="155233"/>
              <a:ext cx="1299662" cy="114560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719432" y="2441297"/>
            <a:ext cx="326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Taken from: Biswas </a:t>
            </a:r>
            <a:r>
              <a:rPr lang="en-US" sz="700" i="1" dirty="0" smtClean="0"/>
              <a:t>et al.</a:t>
            </a:r>
            <a:r>
              <a:rPr lang="en-US" sz="700" dirty="0" smtClean="0"/>
              <a:t> Tradict enables accurate prediction of eukaryotic transcriptional states from 100 marker genes. </a:t>
            </a:r>
            <a:r>
              <a:rPr lang="en-US" sz="700" i="1" dirty="0" smtClean="0"/>
              <a:t>Nat. </a:t>
            </a:r>
            <a:r>
              <a:rPr lang="en-US" sz="700" i="1" dirty="0" err="1" smtClean="0"/>
              <a:t>Comms</a:t>
            </a:r>
            <a:r>
              <a:rPr lang="en-US" sz="700" i="1" dirty="0" smtClean="0"/>
              <a:t>. </a:t>
            </a:r>
            <a:r>
              <a:rPr lang="en-US" sz="700" dirty="0" smtClean="0"/>
              <a:t>(2017). In Press.</a:t>
            </a:r>
            <a:endParaRPr lang="en-US" sz="700" dirty="0"/>
          </a:p>
        </p:txBody>
      </p:sp>
      <p:pic>
        <p:nvPicPr>
          <p:cNvPr id="16" name="Picture 15" descr="tradict_extension_interaction_TFs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t="6575" r="14892" b="4803"/>
          <a:stretch/>
        </p:blipFill>
        <p:spPr>
          <a:xfrm>
            <a:off x="6689254" y="2948401"/>
            <a:ext cx="2293743" cy="2116012"/>
          </a:xfrm>
          <a:prstGeom prst="rect">
            <a:avLst/>
          </a:prstGeom>
        </p:spPr>
      </p:pic>
      <p:pic>
        <p:nvPicPr>
          <p:cNvPr id="18" name="Picture 17" descr="tradict_extension_all_TFs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t="5684" r="13125" b="3399"/>
          <a:stretch/>
        </p:blipFill>
        <p:spPr>
          <a:xfrm>
            <a:off x="4242658" y="2948401"/>
            <a:ext cx="2290635" cy="21160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13307" y="2726398"/>
            <a:ext cx="1438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All TF signature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61832" y="2726398"/>
            <a:ext cx="2326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Lmx1a x DC1 TF signature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043586" y="753421"/>
            <a:ext cx="901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>
                <a:solidFill>
                  <a:srgbClr val="FF0000"/>
                </a:solidFill>
              </a:rPr>
              <a:t>Barhl1 </a:t>
            </a:r>
          </a:p>
          <a:p>
            <a:r>
              <a:rPr lang="fi-FI" sz="1200" dirty="0"/>
              <a:t>Ebf2   </a:t>
            </a:r>
          </a:p>
          <a:p>
            <a:r>
              <a:rPr lang="fi-FI" sz="1200" dirty="0"/>
              <a:t>Ebf3   </a:t>
            </a:r>
          </a:p>
          <a:p>
            <a:r>
              <a:rPr lang="fi-FI" sz="1200" dirty="0"/>
              <a:t>Foxb1  </a:t>
            </a:r>
          </a:p>
          <a:p>
            <a:r>
              <a:rPr lang="fi-FI" sz="1200" dirty="0"/>
              <a:t>Myt1   </a:t>
            </a:r>
          </a:p>
          <a:p>
            <a:r>
              <a:rPr lang="fi-FI" sz="1200" dirty="0"/>
              <a:t>Neurod1</a:t>
            </a:r>
          </a:p>
          <a:p>
            <a:r>
              <a:rPr lang="fi-FI" sz="1200" dirty="0" smtClean="0"/>
              <a:t>Neurod2 </a:t>
            </a:r>
            <a:endParaRPr lang="fi-FI" sz="1200" dirty="0"/>
          </a:p>
        </p:txBody>
      </p:sp>
      <p:sp>
        <p:nvSpPr>
          <p:cNvPr id="22" name="Rectangle 21"/>
          <p:cNvSpPr/>
          <p:nvPr/>
        </p:nvSpPr>
        <p:spPr>
          <a:xfrm>
            <a:off x="4945432" y="753421"/>
            <a:ext cx="700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>
                <a:solidFill>
                  <a:srgbClr val="FF0000"/>
                </a:solidFill>
              </a:rPr>
              <a:t>Nhlh1  </a:t>
            </a:r>
          </a:p>
          <a:p>
            <a:r>
              <a:rPr lang="fi-FI" sz="1200" dirty="0"/>
              <a:t>Nhlh2  </a:t>
            </a:r>
          </a:p>
          <a:p>
            <a:r>
              <a:rPr lang="fi-FI" sz="1200" b="1" dirty="0">
                <a:solidFill>
                  <a:srgbClr val="FF0000"/>
                </a:solidFill>
              </a:rPr>
              <a:t>Nr4a2  </a:t>
            </a:r>
          </a:p>
          <a:p>
            <a:r>
              <a:rPr lang="fi-FI" sz="1200" b="1" dirty="0">
                <a:solidFill>
                  <a:srgbClr val="FF0000"/>
                </a:solidFill>
              </a:rPr>
              <a:t>Pitx2  </a:t>
            </a:r>
          </a:p>
          <a:p>
            <a:r>
              <a:rPr lang="fi-FI" sz="1200" b="1" dirty="0">
                <a:solidFill>
                  <a:srgbClr val="FF0000"/>
                </a:solidFill>
              </a:rPr>
              <a:t>Pitx3  </a:t>
            </a:r>
          </a:p>
          <a:p>
            <a:r>
              <a:rPr lang="fi-FI" sz="1200" dirty="0"/>
              <a:t>Sim1   </a:t>
            </a:r>
          </a:p>
          <a:p>
            <a:r>
              <a:rPr lang="fi-FI" sz="1200" dirty="0"/>
              <a:t>St18   </a:t>
            </a:r>
          </a:p>
          <a:p>
            <a:r>
              <a:rPr lang="fi-FI" sz="1200" dirty="0"/>
              <a:t>Taf6l </a:t>
            </a:r>
            <a:r>
              <a:rPr lang="fi-FI" sz="1200" dirty="0" smtClean="0"/>
              <a:t>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6088299" y="3832060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signature score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 rot="5400000">
            <a:off x="8613964" y="3832060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signature score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739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0839" y="2282701"/>
            <a:ext cx="13753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600" b="1" dirty="0">
                <a:solidFill>
                  <a:srgbClr val="FF0000"/>
                </a:solidFill>
              </a:rPr>
              <a:t>Barhl1 </a:t>
            </a:r>
          </a:p>
          <a:p>
            <a:r>
              <a:rPr lang="fi-FI" sz="1600" dirty="0"/>
              <a:t>Ebf2   </a:t>
            </a:r>
          </a:p>
          <a:p>
            <a:r>
              <a:rPr lang="fi-FI" sz="1600" dirty="0"/>
              <a:t>Ebf3   </a:t>
            </a:r>
          </a:p>
          <a:p>
            <a:r>
              <a:rPr lang="fi-FI" sz="1600" dirty="0"/>
              <a:t>Foxb1  </a:t>
            </a:r>
          </a:p>
          <a:p>
            <a:r>
              <a:rPr lang="fi-FI" sz="1600" dirty="0"/>
              <a:t>Myt1   </a:t>
            </a:r>
          </a:p>
          <a:p>
            <a:r>
              <a:rPr lang="fi-FI" sz="1600" dirty="0"/>
              <a:t>Neurod1</a:t>
            </a:r>
          </a:p>
          <a:p>
            <a:r>
              <a:rPr lang="fi-FI" sz="1600" dirty="0" smtClean="0"/>
              <a:t>Neurod2 </a:t>
            </a:r>
            <a:endParaRPr lang="fi-FI" sz="1600" dirty="0"/>
          </a:p>
        </p:txBody>
      </p:sp>
      <p:sp>
        <p:nvSpPr>
          <p:cNvPr id="5" name="Rectangle 4"/>
          <p:cNvSpPr/>
          <p:nvPr/>
        </p:nvSpPr>
        <p:spPr>
          <a:xfrm>
            <a:off x="4658465" y="2159581"/>
            <a:ext cx="21254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600" dirty="0" smtClean="0"/>
              <a:t>Nhlh1 (Nscl1)  </a:t>
            </a:r>
            <a:endParaRPr lang="fi-FI" sz="1600" dirty="0"/>
          </a:p>
          <a:p>
            <a:r>
              <a:rPr lang="fi-FI" sz="1600" dirty="0"/>
              <a:t>Nhlh2  </a:t>
            </a:r>
          </a:p>
          <a:p>
            <a:r>
              <a:rPr lang="fi-FI" sz="1600" b="1" dirty="0" smtClean="0">
                <a:solidFill>
                  <a:srgbClr val="FF0000"/>
                </a:solidFill>
              </a:rPr>
              <a:t>Nr4a2 (Nurr1)  </a:t>
            </a:r>
            <a:endParaRPr lang="fi-FI" sz="1600" b="1" dirty="0">
              <a:solidFill>
                <a:srgbClr val="FF0000"/>
              </a:solidFill>
            </a:endParaRPr>
          </a:p>
          <a:p>
            <a:r>
              <a:rPr lang="fi-FI" sz="1600" b="1" dirty="0">
                <a:solidFill>
                  <a:srgbClr val="FF0000"/>
                </a:solidFill>
              </a:rPr>
              <a:t>Pitx2  </a:t>
            </a:r>
          </a:p>
          <a:p>
            <a:r>
              <a:rPr lang="fi-FI" sz="1600" b="1" dirty="0">
                <a:solidFill>
                  <a:srgbClr val="FF0000"/>
                </a:solidFill>
              </a:rPr>
              <a:t>Pitx3  </a:t>
            </a:r>
          </a:p>
          <a:p>
            <a:r>
              <a:rPr lang="fi-FI" sz="1600" dirty="0"/>
              <a:t>Sim1   </a:t>
            </a:r>
          </a:p>
          <a:p>
            <a:r>
              <a:rPr lang="fi-FI" sz="1600" dirty="0"/>
              <a:t>St18   </a:t>
            </a:r>
          </a:p>
          <a:p>
            <a:r>
              <a:rPr lang="fi-FI" sz="1600" dirty="0"/>
              <a:t>Taf6l </a:t>
            </a:r>
            <a:r>
              <a:rPr lang="fi-FI" sz="1600" dirty="0" smtClean="0"/>
              <a:t> </a:t>
            </a:r>
            <a:endParaRPr lang="en-US" sz="1600" dirty="0"/>
          </a:p>
        </p:txBody>
      </p:sp>
      <p:pic>
        <p:nvPicPr>
          <p:cNvPr id="6" name="Picture 5" descr="Screen Shot 2017-04-27 at 3.1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151"/>
            <a:ext cx="4062786" cy="272920"/>
          </a:xfrm>
          <a:prstGeom prst="rect">
            <a:avLst/>
          </a:prstGeom>
        </p:spPr>
      </p:pic>
      <p:pic>
        <p:nvPicPr>
          <p:cNvPr id="7" name="Picture 6" descr="Screen Shot 2017-04-27 at 3.15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2701"/>
            <a:ext cx="3123052" cy="33812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2241859" y="2475360"/>
            <a:ext cx="1503212" cy="4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59119" y="2008800"/>
            <a:ext cx="485952" cy="612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7-04-27 at 3.20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6" y="4148988"/>
            <a:ext cx="3401160" cy="6850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2954655" y="3820080"/>
            <a:ext cx="790416" cy="3289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7-04-27 at 3.24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66" y="356481"/>
            <a:ext cx="2487362" cy="165231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4744972" y="1944000"/>
            <a:ext cx="66190" cy="2774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7-04-27 at 3.28.5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05" y="1944000"/>
            <a:ext cx="4208253" cy="2172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043945" y="2051815"/>
            <a:ext cx="603980" cy="686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35634" y="3320206"/>
            <a:ext cx="326478" cy="258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562112" y="3579056"/>
            <a:ext cx="3384862" cy="1564444"/>
            <a:chOff x="6174453" y="2681235"/>
            <a:chExt cx="2988240" cy="1097029"/>
          </a:xfrm>
        </p:grpSpPr>
        <p:pic>
          <p:nvPicPr>
            <p:cNvPr id="30" name="Picture 29" descr="Screen Shot 2017-04-27 at 3.33.58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453" y="2681235"/>
              <a:ext cx="2988240" cy="897821"/>
            </a:xfrm>
            <a:prstGeom prst="rect">
              <a:avLst/>
            </a:prstGeom>
          </p:spPr>
        </p:pic>
        <p:pic>
          <p:nvPicPr>
            <p:cNvPr id="34" name="Picture 33" descr="Screen Shot 2017-04-27 at 3.36.27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146" y="3590003"/>
              <a:ext cx="2969547" cy="188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82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Imputation simplifies trajectory reconstruction </a:t>
            </a:r>
          </a:p>
          <a:p>
            <a:pPr lvl="1"/>
            <a:r>
              <a:rPr lang="en-US" dirty="0" smtClean="0"/>
              <a:t>Distinct methods produce similar results</a:t>
            </a:r>
          </a:p>
          <a:p>
            <a:r>
              <a:rPr lang="en-US" dirty="0" smtClean="0"/>
              <a:t>Imputation stabilizes trajectory reconstruction and reduces uncertainty</a:t>
            </a:r>
          </a:p>
          <a:p>
            <a:r>
              <a:rPr lang="en-US" dirty="0" smtClean="0"/>
              <a:t>Read depth does not strongly influence trajectory reconstruction</a:t>
            </a:r>
          </a:p>
          <a:p>
            <a:r>
              <a:rPr lang="en-US" dirty="0" smtClean="0"/>
              <a:t>A a generalizable neural differentiation TF signature of 15 TFs could be extracted from the </a:t>
            </a:r>
            <a:r>
              <a:rPr lang="en-US" dirty="0" err="1" smtClean="0"/>
              <a:t>Kee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3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obvious “Axis 2” signature</a:t>
            </a:r>
            <a:endParaRPr lang="en-US" dirty="0"/>
          </a:p>
        </p:txBody>
      </p:sp>
      <p:pic>
        <p:nvPicPr>
          <p:cNvPr id="4" name="Picture 3" descr="Diffusion_plot_2D_with_axis2_signature_imput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45" y="1357091"/>
            <a:ext cx="4327268" cy="3245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311" y="2068285"/>
            <a:ext cx="448013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ourier"/>
                <a:cs typeface="Courier"/>
              </a:rPr>
              <a:t>a2genes = {'Barhl1', 'Barhl2', 'Dbx1', 'Epha3', 'Wnt8b', 'Rspo2', 'Pitx2'}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[~,a2s] = </a:t>
            </a:r>
            <a:r>
              <a:rPr lang="fr-FR" sz="1400" dirty="0" err="1">
                <a:latin typeface="Courier"/>
                <a:cs typeface="Courier"/>
              </a:rPr>
              <a:t>pca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sy</a:t>
            </a:r>
            <a:r>
              <a:rPr lang="fr-FR" sz="1400" dirty="0">
                <a:latin typeface="Courier"/>
                <a:cs typeface="Courier"/>
              </a:rPr>
              <a:t>(:,</a:t>
            </a:r>
            <a:r>
              <a:rPr lang="fr-FR" sz="1400" dirty="0" err="1">
                <a:latin typeface="Courier"/>
                <a:cs typeface="Courier"/>
              </a:rPr>
              <a:t>find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steq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genes</a:t>
            </a:r>
            <a:r>
              <a:rPr lang="fr-FR" sz="1400" dirty="0">
                <a:latin typeface="Courier"/>
                <a:cs typeface="Courier"/>
              </a:rPr>
              <a:t>, a2genes))))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da-DK" sz="1400" dirty="0">
                <a:latin typeface="Courier"/>
                <a:cs typeface="Courier"/>
              </a:rPr>
              <a:t>a2sig = a2s(:,1)</a:t>
            </a:r>
            <a:r>
              <a:rPr lang="da-DK" sz="1400" dirty="0" smtClean="0">
                <a:latin typeface="Courier"/>
                <a:cs typeface="Courier"/>
              </a:rPr>
              <a:t>; % PC1 = ”signature”</a:t>
            </a:r>
            <a:endParaRPr lang="da-DK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671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number of cells influence estimated trajectories?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270"/>
            <a:ext cx="8229600" cy="3352479"/>
          </a:xfrm>
        </p:spPr>
        <p:txBody>
          <a:bodyPr/>
          <a:lstStyle/>
          <a:p>
            <a:r>
              <a:rPr lang="en-US" dirty="0" smtClean="0"/>
              <a:t>Progressively remove an increasing number of cells (chosen randomly)</a:t>
            </a:r>
          </a:p>
          <a:p>
            <a:r>
              <a:rPr lang="en-US" dirty="0" smtClean="0"/>
              <a:t>How well do we reconstruct the order of the remaining cells?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0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4" y="261825"/>
            <a:ext cx="8229600" cy="74295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Kee</a:t>
            </a:r>
            <a:r>
              <a:rPr lang="en-US" sz="3200" dirty="0" smtClean="0"/>
              <a:t> </a:t>
            </a:r>
            <a:r>
              <a:rPr lang="en-US" sz="3200" i="1" dirty="0" smtClean="0"/>
              <a:t>et al.</a:t>
            </a:r>
            <a:r>
              <a:rPr lang="en-US" sz="3200" dirty="0" smtClean="0"/>
              <a:t> summary</a:t>
            </a:r>
            <a:endParaRPr lang="en-US" sz="3200" dirty="0"/>
          </a:p>
        </p:txBody>
      </p:sp>
      <p:pic>
        <p:nvPicPr>
          <p:cNvPr id="3" name="Picture 2" descr="Screen Shot 2017-04-27 at 6.57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97" y="1640360"/>
            <a:ext cx="4693418" cy="31478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352188" y="1493496"/>
            <a:ext cx="794848" cy="86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574" y="1278585"/>
            <a:ext cx="1901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err="1" smtClean="0"/>
              <a:t>Subthalamic</a:t>
            </a:r>
            <a:r>
              <a:rPr lang="en-US" sz="1100" dirty="0" smtClean="0"/>
              <a:t> nucleus (STN)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glutamatergic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147036" y="1286691"/>
            <a:ext cx="2372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mesDA</a:t>
            </a:r>
            <a:r>
              <a:rPr lang="en-US" sz="1100" dirty="0" smtClean="0"/>
              <a:t> (</a:t>
            </a:r>
            <a:r>
              <a:rPr lang="en-US" sz="1100" dirty="0" err="1" smtClean="0"/>
              <a:t>mesencephalic</a:t>
            </a:r>
            <a:r>
              <a:rPr lang="en-US" sz="1100" dirty="0" smtClean="0"/>
              <a:t> dopamine)</a:t>
            </a:r>
            <a:endParaRPr lang="en-US" sz="1100" dirty="0"/>
          </a:p>
          <a:p>
            <a:r>
              <a:rPr lang="en-US" sz="1100" dirty="0" smtClean="0"/>
              <a:t>(dopaminergic)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674042" y="4720196"/>
            <a:ext cx="1634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Figure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9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data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25490-genes x 550-cells expression matrix in log2(RPKM + 0.001)</a:t>
            </a:r>
          </a:p>
          <a:p>
            <a:pPr marL="285750" indent="-285750">
              <a:buFontTx/>
              <a:buChar char="-"/>
            </a:pPr>
            <a:r>
              <a:rPr lang="en-US" dirty="0"/>
              <a:t>~</a:t>
            </a:r>
            <a:r>
              <a:rPr lang="en-US" dirty="0" smtClean="0"/>
              <a:t>79% sparse, only HQ cells publicly submitted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First removed genes that have 0 expression in &gt;= 95% of </a:t>
            </a:r>
            <a:r>
              <a:rPr lang="en-US" dirty="0" smtClean="0"/>
              <a:t>samples</a:t>
            </a:r>
          </a:p>
          <a:p>
            <a:pPr marL="560070" lvl="1" indent="-285750">
              <a:buFontTx/>
              <a:buChar char="-"/>
            </a:pPr>
            <a:r>
              <a:rPr lang="en-US" dirty="0"/>
              <a:t>If, however, in the remaining 5% where expression was measured 90% of the expression values had &gt; 0.01 RPKM, then keep the gene. </a:t>
            </a:r>
            <a:endParaRPr lang="en-US" dirty="0" smtClean="0"/>
          </a:p>
          <a:p>
            <a:pPr marL="560070" lvl="1" indent="-285750">
              <a:buFontTx/>
              <a:buChar char="-"/>
            </a:pPr>
            <a:r>
              <a:rPr lang="en-US" dirty="0"/>
              <a:t>Expression matrix now </a:t>
            </a:r>
            <a:r>
              <a:rPr lang="en-US" dirty="0" smtClean="0"/>
              <a:t>14571 x 550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Fit a linear model using EGFP expression and Embryonic day as covariates</a:t>
            </a:r>
          </a:p>
          <a:p>
            <a:pPr marL="560070" lvl="1" indent="-285750">
              <a:buFontTx/>
              <a:buChar char="-"/>
            </a:pPr>
            <a:r>
              <a:rPr lang="en-US" dirty="0" smtClean="0"/>
              <a:t>E number was included as a categorical variable</a:t>
            </a:r>
          </a:p>
          <a:p>
            <a:pPr marL="560070" lvl="1" indent="-285750">
              <a:buFontTx/>
              <a:buChar char="-"/>
            </a:pPr>
            <a:r>
              <a:rPr lang="en-US" dirty="0" smtClean="0"/>
              <a:t>Kept genes for which the model explained a significant proportion of variance (F-test, p-</a:t>
            </a:r>
            <a:r>
              <a:rPr lang="en-US" dirty="0" err="1" smtClean="0"/>
              <a:t>val</a:t>
            </a:r>
            <a:r>
              <a:rPr lang="en-US" dirty="0"/>
              <a:t> &lt; 1</a:t>
            </a:r>
            <a:r>
              <a:rPr lang="en-US" dirty="0" smtClean="0"/>
              <a:t>/14571 = 6.8629e</a:t>
            </a:r>
            <a:r>
              <a:rPr lang="en-US" dirty="0"/>
              <a:t>-</a:t>
            </a:r>
            <a:r>
              <a:rPr lang="en-US" dirty="0" smtClean="0"/>
              <a:t>05)</a:t>
            </a:r>
          </a:p>
          <a:p>
            <a:pPr marL="560070" lvl="1" indent="-285750">
              <a:buFontTx/>
              <a:buChar char="-"/>
            </a:pPr>
            <a:r>
              <a:rPr lang="en-US" b="1" dirty="0" smtClean="0"/>
              <a:t>Expression matrix now 5785-genes x 550-cells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523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pic>
        <p:nvPicPr>
          <p:cNvPr id="4" name="Picture 3" descr="clustered_origin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7" name="Picture 6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13" name="Picture 12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4" name="Picture 13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16" name="Picture 15" descr="tes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</a:t>
            </a:r>
            <a:r>
              <a:rPr lang="en-US" sz="700" dirty="0"/>
              <a:t>(standardized log2(RPKM + 0.001)</a:t>
            </a:r>
            <a:r>
              <a:rPr lang="en-US" sz="700" dirty="0" smtClean="0"/>
              <a:t>)</a:t>
            </a:r>
            <a:endParaRPr lang="en-US" sz="700" dirty="0"/>
          </a:p>
        </p:txBody>
      </p:sp>
      <p:pic>
        <p:nvPicPr>
          <p:cNvPr id="18" name="Picture 17" descr="PCA_summary_original_matrix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t="5039" r="6666" b="5871"/>
          <a:stretch/>
        </p:blipFill>
        <p:spPr>
          <a:xfrm>
            <a:off x="4698078" y="1194834"/>
            <a:ext cx="4330367" cy="3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4" name="Picture 13" descr="IMG_197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59" y="1142999"/>
            <a:ext cx="4288126" cy="32160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35516" y="793585"/>
            <a:ext cx="244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Random Field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</a:t>
            </a:r>
            <a:r>
              <a:rPr lang="en-US" sz="700" dirty="0"/>
              <a:t>(standardized log2(RPKM + 0.001)</a:t>
            </a:r>
            <a:r>
              <a:rPr lang="en-US" sz="700" dirty="0" smtClean="0"/>
              <a:t>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4077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(standardized log2(RPKM + 0.001))</a:t>
            </a:r>
            <a:endParaRPr lang="en-US" sz="700" dirty="0"/>
          </a:p>
        </p:txBody>
      </p:sp>
      <p:pic>
        <p:nvPicPr>
          <p:cNvPr id="3" name="Picture 2" descr="Screen Shot 2017-04-27 at 7.50.0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1" y="3218917"/>
            <a:ext cx="3410656" cy="1238393"/>
          </a:xfrm>
          <a:prstGeom prst="rect">
            <a:avLst/>
          </a:prstGeom>
        </p:spPr>
      </p:pic>
      <p:pic>
        <p:nvPicPr>
          <p:cNvPr id="4" name="Picture 3" descr="Screen Shot 2017-04-27 at 7.51.1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06" y="1846252"/>
            <a:ext cx="3506394" cy="802310"/>
          </a:xfrm>
          <a:prstGeom prst="rect">
            <a:avLst/>
          </a:prstGeom>
        </p:spPr>
      </p:pic>
      <p:pic>
        <p:nvPicPr>
          <p:cNvPr id="5" name="Picture 4" descr="Screen Shot 2017-04-27 at 7.53.44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1" y="616014"/>
            <a:ext cx="3553599" cy="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0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(standardized log2(RPKM + 0.001))</a:t>
            </a:r>
            <a:endParaRPr lang="en-US" sz="700" dirty="0"/>
          </a:p>
        </p:txBody>
      </p:sp>
      <p:pic>
        <p:nvPicPr>
          <p:cNvPr id="5" name="Picture 4" descr="Screen Shot 2017-04-27 at 7.53.4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1" y="616014"/>
            <a:ext cx="3553599" cy="700130"/>
          </a:xfrm>
          <a:prstGeom prst="rect">
            <a:avLst/>
          </a:prstGeom>
        </p:spPr>
      </p:pic>
      <p:pic>
        <p:nvPicPr>
          <p:cNvPr id="6" name="Picture 5" descr="Screen Shot 2017-04-27 at 8.04.10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15" y="1857405"/>
            <a:ext cx="2878415" cy="2030187"/>
          </a:xfrm>
          <a:prstGeom prst="rect">
            <a:avLst/>
          </a:prstGeom>
        </p:spPr>
      </p:pic>
      <p:pic>
        <p:nvPicPr>
          <p:cNvPr id="7" name="Picture 6" descr="Screen Shot 2017-04-27 at 8.12.26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15" y="1487171"/>
            <a:ext cx="2973256" cy="34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ustered_impu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/>
          <a:stretch/>
        </p:blipFill>
        <p:spPr>
          <a:xfrm>
            <a:off x="4466702" y="1138279"/>
            <a:ext cx="4073712" cy="3479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Imputation?</a:t>
            </a:r>
            <a:endParaRPr lang="en-US" dirty="0"/>
          </a:p>
        </p:txBody>
      </p:sp>
      <p:pic>
        <p:nvPicPr>
          <p:cNvPr id="16" name="Picture 15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7054"/>
          <a:stretch/>
        </p:blipFill>
        <p:spPr>
          <a:xfrm>
            <a:off x="4067938" y="1142999"/>
            <a:ext cx="161273" cy="3479635"/>
          </a:xfrm>
          <a:prstGeom prst="rect">
            <a:avLst/>
          </a:prstGeom>
        </p:spPr>
      </p:pic>
      <p:pic>
        <p:nvPicPr>
          <p:cNvPr id="17" name="Picture 16" descr="clustered_origina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7923"/>
          <a:stretch/>
        </p:blipFill>
        <p:spPr>
          <a:xfrm>
            <a:off x="198712" y="1143000"/>
            <a:ext cx="3861928" cy="3483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3925658" y="4314858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19" name="Picture 18" descr="lmx1a_annotation_sort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7054"/>
          <a:stretch/>
        </p:blipFill>
        <p:spPr>
          <a:xfrm>
            <a:off x="4280952" y="1142999"/>
            <a:ext cx="146874" cy="347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4123555" y="4334159"/>
            <a:ext cx="454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</a:t>
            </a:r>
            <a:endParaRPr lang="en-US" sz="700" dirty="0"/>
          </a:p>
        </p:txBody>
      </p:sp>
      <p:pic>
        <p:nvPicPr>
          <p:cNvPr id="21" name="Picture 20" descr="Estage_annotation_sort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1" r="6667"/>
          <a:stretch/>
        </p:blipFill>
        <p:spPr>
          <a:xfrm rot="5400000">
            <a:off x="1001057" y="3729059"/>
            <a:ext cx="214614" cy="16711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79906" y="442257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 day</a:t>
            </a:r>
            <a:endParaRPr lang="en-US" sz="700" dirty="0"/>
          </a:p>
        </p:txBody>
      </p:sp>
      <p:pic>
        <p:nvPicPr>
          <p:cNvPr id="23" name="Picture 22" descr="lmx1a_annotation_sor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4" r="7041"/>
          <a:stretch/>
        </p:blipFill>
        <p:spPr>
          <a:xfrm rot="5400000">
            <a:off x="1008712" y="3961933"/>
            <a:ext cx="199299" cy="1671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9906" y="4641446"/>
            <a:ext cx="12362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Lmx1a expression z-score</a:t>
            </a:r>
            <a:endParaRPr lang="en-US" sz="700" dirty="0"/>
          </a:p>
        </p:txBody>
      </p:sp>
      <p:pic>
        <p:nvPicPr>
          <p:cNvPr id="25" name="Picture 24" descr="test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2" r="7041"/>
          <a:stretch/>
        </p:blipFill>
        <p:spPr>
          <a:xfrm rot="5400000">
            <a:off x="1004395" y="4173137"/>
            <a:ext cx="205242" cy="16738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06" y="4842006"/>
            <a:ext cx="23775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expression z-score (standardized log2(RPKM + 0.001))</a:t>
            </a:r>
            <a:endParaRPr lang="en-US" sz="700" dirty="0"/>
          </a:p>
        </p:txBody>
      </p:sp>
      <p:sp>
        <p:nvSpPr>
          <p:cNvPr id="4" name="TextBox 3"/>
          <p:cNvSpPr txBox="1"/>
          <p:nvPr/>
        </p:nvSpPr>
        <p:spPr>
          <a:xfrm>
            <a:off x="1714010" y="1059622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97455" y="1059622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4371</TotalTime>
  <Words>702</Words>
  <Application>Microsoft Macintosh PowerPoint</Application>
  <PresentationFormat>On-screen Show (16:9)</PresentationFormat>
  <Paragraphs>152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Clarity</vt:lpstr>
      <vt:lpstr>PQE</vt:lpstr>
      <vt:lpstr>Kee et al. summary</vt:lpstr>
      <vt:lpstr>Kee et al. summary</vt:lpstr>
      <vt:lpstr>Setting up the data</vt:lpstr>
      <vt:lpstr>Exploratory analysis</vt:lpstr>
      <vt:lpstr>Imputation?</vt:lpstr>
      <vt:lpstr>Imputation?</vt:lpstr>
      <vt:lpstr>Imputation?</vt:lpstr>
      <vt:lpstr>Imputation?</vt:lpstr>
      <vt:lpstr>Imputation?</vt:lpstr>
      <vt:lpstr>Pseudotime trajectories</vt:lpstr>
      <vt:lpstr>Pseudotime trajectories</vt:lpstr>
      <vt:lpstr>Monocle</vt:lpstr>
      <vt:lpstr>Monocle 2</vt:lpstr>
      <vt:lpstr>Diffusion</vt:lpstr>
      <vt:lpstr>Monocle</vt:lpstr>
      <vt:lpstr>Destiny (diffusion)</vt:lpstr>
      <vt:lpstr>How does sequencing depth influence estimated trajectories?</vt:lpstr>
      <vt:lpstr>Diffusion trajectories</vt:lpstr>
      <vt:lpstr>PowerPoint Presentation</vt:lpstr>
      <vt:lpstr>PowerPoint Presentation</vt:lpstr>
      <vt:lpstr>Conclusions </vt:lpstr>
      <vt:lpstr>No obvious “Axis 2” signature</vt:lpstr>
      <vt:lpstr>How does the number of cells influence estimated trajectories?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Surge’s PQE</dc:title>
  <dc:creator>Surge Biswas</dc:creator>
  <cp:lastModifiedBy>Surge Biswas</cp:lastModifiedBy>
  <cp:revision>46</cp:revision>
  <dcterms:created xsi:type="dcterms:W3CDTF">2017-04-23T13:56:56Z</dcterms:created>
  <dcterms:modified xsi:type="dcterms:W3CDTF">2017-04-29T13:50:25Z</dcterms:modified>
</cp:coreProperties>
</file>